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64" r:id="rId2"/>
    <p:sldId id="672" r:id="rId3"/>
    <p:sldId id="470" r:id="rId4"/>
    <p:sldId id="695" r:id="rId5"/>
    <p:sldId id="603" r:id="rId6"/>
    <p:sldId id="677" r:id="rId7"/>
    <p:sldId id="676" r:id="rId8"/>
    <p:sldId id="678" r:id="rId9"/>
    <p:sldId id="680" r:id="rId10"/>
    <p:sldId id="709" r:id="rId11"/>
    <p:sldId id="710" r:id="rId12"/>
    <p:sldId id="708" r:id="rId13"/>
    <p:sldId id="711" r:id="rId14"/>
    <p:sldId id="712" r:id="rId15"/>
    <p:sldId id="713" r:id="rId16"/>
    <p:sldId id="714" r:id="rId17"/>
    <p:sldId id="681" r:id="rId18"/>
    <p:sldId id="716" r:id="rId19"/>
    <p:sldId id="715" r:id="rId20"/>
    <p:sldId id="718" r:id="rId21"/>
    <p:sldId id="673" r:id="rId22"/>
    <p:sldId id="688" r:id="rId23"/>
    <p:sldId id="687" r:id="rId24"/>
    <p:sldId id="689" r:id="rId25"/>
    <p:sldId id="690" r:id="rId26"/>
    <p:sldId id="691" r:id="rId27"/>
    <p:sldId id="692" r:id="rId28"/>
    <p:sldId id="696" r:id="rId29"/>
    <p:sldId id="685" r:id="rId30"/>
    <p:sldId id="686" r:id="rId31"/>
    <p:sldId id="693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8" r:id="rId41"/>
    <p:sldId id="729" r:id="rId42"/>
    <p:sldId id="730" r:id="rId43"/>
    <p:sldId id="694" r:id="rId44"/>
    <p:sldId id="674" r:id="rId45"/>
    <p:sldId id="698" r:id="rId46"/>
    <p:sldId id="699" r:id="rId47"/>
    <p:sldId id="700" r:id="rId48"/>
    <p:sldId id="7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1"/>
    <a:srgbClr val="FFFFFF"/>
    <a:srgbClr val="FFCC99"/>
    <a:srgbClr val="FF9B37"/>
    <a:srgbClr val="EBEEF2"/>
    <a:srgbClr val="FF5050"/>
    <a:srgbClr val="A9D18E"/>
    <a:srgbClr val="9DC3E6"/>
    <a:srgbClr val="F6F8F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9" autoAdjust="0"/>
    <p:restoredTop sz="95388" autoAdjust="0"/>
  </p:normalViewPr>
  <p:slideViewPr>
    <p:cSldViewPr snapToGrid="0">
      <p:cViewPr>
        <p:scale>
          <a:sx n="60" d="100"/>
          <a:sy n="60" d="100"/>
        </p:scale>
        <p:origin x="116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F2B22-2BBC-4B1F-9E63-30DA917B981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BEC3F-D9CF-4874-8A5C-0CAE9CCF6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BEC3F-D9CF-4874-8A5C-0CAE9CCF67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0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6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6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0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7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2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8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7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2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6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3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3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5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0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80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93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1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5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0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C285-D802-DC86-3840-3C033124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BD92-5ED8-1238-0DE5-32EA3566A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FF3B-F288-F28A-83BA-0DD8460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5D15-8783-2D04-6310-72F5CD0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4D64-7E76-89C6-6CDA-113E9BE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63C-625C-D1BA-6C06-1B81667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6A80-72A8-9247-47B4-BD17789B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DA02-C109-37C7-1C09-678851DF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12C4-85EA-ED08-4D64-64F6D5E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76D2-11F1-5F43-A00C-7429CA2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8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3AB3-D6AA-6463-07D6-F0769046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683D0-9317-8064-1446-9CBB2EBC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A1E4-D8D2-625B-7F1A-42B359D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CC2-950B-B453-ECB3-773B195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467-974A-6FFD-D539-ABFA4F6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B80E68-D748-48F8-8B69-428B029F58CD}" type="datetime1">
              <a:rPr lang="en-US" noProof="0" smtClean="0"/>
              <a:t>8/29/2024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FF5-BC72-E375-E654-A2A7088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0A5-C142-A038-04F2-DA202BF4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E94C-A4D5-57C3-1775-63A6DBC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45DC-8D6A-3E9A-4113-096EA93E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0CF-5AFB-0E5D-9947-7FEF1A84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1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735-8EE2-C30C-232B-332F627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0B3E-9A5A-3216-ED1F-B88DA975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5EE7-BFC2-1AF0-32E1-EED85D9A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41DF-858F-7A45-C435-774147F4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E4CA-FE29-FABB-9204-C5371E34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6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0E56-18F7-6666-BE2C-96CBF823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20C3-9C78-85BA-0581-9680FDE8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96EE4-1EE6-1021-8D78-578EA6E6E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137C2-E55B-38FB-5856-FC56BECA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658EF-C18C-5578-648F-1FAEE95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30C8-7D67-0A93-896A-B4AF7485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7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F333-6806-DF5C-7250-9ECB63D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DEF-20F8-9D8A-B956-6DBA4CF3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0E0F-7D9A-8178-05BB-DBD64A1F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7F4A-1A01-1FA3-5023-333DE572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14F1D-D35A-22B1-D92B-E5324909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F1994-84D6-0896-96F5-ABB832B9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2EB56-DC53-2F8D-A388-0667F21B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B8F92-F4B4-E1AF-BBF3-BC0B1D2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1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616E-0470-5F93-B60A-2C109EA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14DD5-4029-C085-7B84-F1186869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DD04B-DC89-F0F3-B701-EECA9EB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3C633-E213-5BF6-2540-C23899EE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C552F-D124-972D-5E83-E9884B86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8501-19CC-1E31-B481-EF268D7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0913-E6C4-5F19-0ED2-BDD8F7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7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214-BCE4-A5F6-A5C1-0F7D1CD1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BC5-6DA9-9BD4-411A-36009CB0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CE795-0018-AA9F-B023-116340D8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E25D-A35B-660A-8EFA-B7A2DB12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BE3D-2F94-43D1-4FC6-370391A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8CAF-6AE1-8268-6919-624F661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E36B-FEDD-2BD0-B124-3F90F3EF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117-2352-6E74-D59C-BC6CF467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274C-BDA7-89ED-2B5C-16EDE492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D99B-6C53-36FC-9C8B-8EBF2061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6A60-874A-3A0D-7679-57703061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A22AD-BF4E-3F63-B385-93444D20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64BC-157A-CDC0-0265-9A3ABB9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4A1-F3BC-3B07-DADD-5205D085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BD51-65D2-21D9-1C9B-2A6794F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A328-A1CB-E76D-4E99-876AF939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377B-6FE1-FA0D-6B43-316587AA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setting-up-github-deskt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authenticating-to-github-in-github-deskt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yHeath/IPB-coding-in-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3665F-69F0-807A-1E57-D2B873CC6E13}"/>
              </a:ext>
            </a:extLst>
          </p:cNvPr>
          <p:cNvSpPr/>
          <p:nvPr/>
        </p:nvSpPr>
        <p:spPr>
          <a:xfrm>
            <a:off x="0" y="1427499"/>
            <a:ext cx="12192000" cy="37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F6438-254F-25FF-AA51-4CBEF2F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4" y="2702256"/>
            <a:ext cx="7781743" cy="1453488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Introduction to coding</a:t>
            </a:r>
            <a:b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</a:br>
            <a:r>
              <a:rPr lang="en-US" b="1" i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with R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54D2-C648-AE4F-D1E5-E355B3FB269A}"/>
              </a:ext>
            </a:extLst>
          </p:cNvPr>
          <p:cNvSpPr txBox="1"/>
          <p:nvPr/>
        </p:nvSpPr>
        <p:spPr>
          <a:xfrm>
            <a:off x="8442778" y="2900186"/>
            <a:ext cx="33382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Becky Heath</a:t>
            </a:r>
          </a:p>
          <a:p>
            <a:endParaRPr lang="en-US" sz="700" b="1" dirty="0">
              <a:solidFill>
                <a:schemeClr val="bg2">
                  <a:lumMod val="1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IPB University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30</a:t>
            </a:r>
            <a:r>
              <a:rPr lang="en-US" sz="1600" baseline="30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 August 2024</a:t>
            </a:r>
          </a:p>
        </p:txBody>
      </p:sp>
      <p:pic>
        <p:nvPicPr>
          <p:cNvPr id="1030" name="Picture 6" descr="University of Cambridge logo vector in (EPS, AI, CDR) free download">
            <a:extLst>
              <a:ext uri="{FF2B5EF4-FFF2-40B4-BE49-F238E27FC236}">
                <a16:creationId xmlns:a16="http://schemas.microsoft.com/office/drawing/2014/main" id="{95AD6379-3020-F8A5-C290-3984A1A8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9" b="35552"/>
          <a:stretch/>
        </p:blipFill>
        <p:spPr bwMode="auto">
          <a:xfrm>
            <a:off x="8623924" y="5711562"/>
            <a:ext cx="2335578" cy="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17909-D5D2-84A1-F804-7F9515C3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11042629" y="5469490"/>
            <a:ext cx="827049" cy="921218"/>
          </a:xfrm>
          <a:prstGeom prst="rect">
            <a:avLst/>
          </a:prstGeom>
        </p:spPr>
      </p:pic>
      <p:pic>
        <p:nvPicPr>
          <p:cNvPr id="12" name="Picture 6" descr="Institut Pertanian Bogor – Kompaspedia">
            <a:extLst>
              <a:ext uri="{FF2B5EF4-FFF2-40B4-BE49-F238E27FC236}">
                <a16:creationId xmlns:a16="http://schemas.microsoft.com/office/drawing/2014/main" id="{3F97707D-BFCB-61F9-CF3F-DC72D96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98" y="759940"/>
            <a:ext cx="2874818" cy="16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8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177725" y="4822445"/>
            <a:ext cx="2839211" cy="1203562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define variables here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a &lt;- 3</a:t>
            </a:r>
          </a:p>
        </p:txBody>
      </p:sp>
    </p:spTree>
    <p:extLst>
      <p:ext uri="{BB962C8B-B14F-4D97-AF65-F5344CB8AC3E}">
        <p14:creationId xmlns:p14="http://schemas.microsoft.com/office/powerpoint/2010/main" val="37312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ED0EDC-4A2C-BA4D-0574-6640ABC1CE73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5490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that we wrote a new variable “b” and added it to “a” to make “c”</a:t>
            </a:r>
          </a:p>
        </p:txBody>
      </p:sp>
    </p:spTree>
    <p:extLst>
      <p:ext uri="{BB962C8B-B14F-4D97-AF65-F5344CB8AC3E}">
        <p14:creationId xmlns:p14="http://schemas.microsoft.com/office/powerpoint/2010/main" val="40109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feed variables into other functions such as print…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</a:t>
            </a:r>
          </a:p>
          <a:p>
            <a:pPr algn="ctr"/>
            <a:r>
              <a:rPr lang="en-GB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37115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2199991" y="2148811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script, or recipe that you can save!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file, save to save the code you have written.</a:t>
            </a:r>
          </a:p>
        </p:txBody>
      </p:sp>
    </p:spTree>
    <p:extLst>
      <p:ext uri="{BB962C8B-B14F-4D97-AF65-F5344CB8AC3E}">
        <p14:creationId xmlns:p14="http://schemas.microsoft.com/office/powerpoint/2010/main" val="10595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4793492" y="2296798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press “run” or </a:t>
            </a:r>
            <a:r>
              <a:rPr lang="en-GB" dirty="0" err="1"/>
              <a:t>ctrl+entr</a:t>
            </a:r>
            <a:r>
              <a:rPr lang="en-GB" dirty="0"/>
              <a:t> to run the code line by line, or highlight whole sections to run at once.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5758233" y="2013715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22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7579459" y="2251788"/>
            <a:ext cx="2636197" cy="253611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little broom is used to clear the workspace… or delete all variables.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Make sure your final code runs after clearing to make sure you don’t miss anything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8485416" y="1986466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34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Data Types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using 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4000" i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()”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A7FF6-6B26-825C-1F34-028A742E571F}"/>
              </a:ext>
            </a:extLst>
          </p:cNvPr>
          <p:cNvSpPr txBox="1"/>
          <p:nvPr/>
        </p:nvSpPr>
        <p:spPr>
          <a:xfrm>
            <a:off x="1788534" y="1974788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Numeric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&lt;- 42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&lt;- 9.81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4546600" y="1974788"/>
            <a:ext cx="23812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Integer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&lt;- 5L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&lt;- 15L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898-817D-EC7B-5339-399DB7C33E4C}"/>
              </a:ext>
            </a:extLst>
          </p:cNvPr>
          <p:cNvSpPr txBox="1"/>
          <p:nvPr/>
        </p:nvSpPr>
        <p:spPr>
          <a:xfrm>
            <a:off x="4457699" y="4518257"/>
            <a:ext cx="2470151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Character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“Hello, world!”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“405”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103E-07EB-5927-4C85-91F2F387F269}"/>
              </a:ext>
            </a:extLst>
          </p:cNvPr>
          <p:cNvSpPr txBox="1"/>
          <p:nvPr/>
        </p:nvSpPr>
        <p:spPr>
          <a:xfrm>
            <a:off x="1788534" y="4518257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Logical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TRUE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FALSE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61A6B-FEB7-023F-4024-E2790A239B6D}"/>
              </a:ext>
            </a:extLst>
          </p:cNvPr>
          <p:cNvSpPr txBox="1"/>
          <p:nvPr/>
        </p:nvSpPr>
        <p:spPr>
          <a:xfrm>
            <a:off x="7410450" y="4518257"/>
            <a:ext cx="41719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Vector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c(1,2,3,4,5)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c(“1”, “hi”, “IPB”)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577B1-D6DB-E818-B997-99F4C5F43252}"/>
              </a:ext>
            </a:extLst>
          </p:cNvPr>
          <p:cNvSpPr txBox="1"/>
          <p:nvPr/>
        </p:nvSpPr>
        <p:spPr>
          <a:xfrm>
            <a:off x="7410450" y="1974788"/>
            <a:ext cx="417195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Data frame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data.frame</a:t>
            </a:r>
            <a:r>
              <a:rPr lang="en-US" dirty="0">
                <a:latin typeface="Arial Nova Light" panose="020B0304020202020204" pitchFamily="34" charset="0"/>
              </a:rPr>
              <a:t>(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ID = 1:3, 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Name = c("Alice", "Bob", "Charlie"),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Age = c(25, 30, 35)) 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</p:txBody>
      </p:sp>
    </p:spTree>
    <p:extLst>
      <p:ext uri="{BB962C8B-B14F-4D97-AF65-F5344CB8AC3E}">
        <p14:creationId xmlns:p14="http://schemas.microsoft.com/office/powerpoint/2010/main" val="37180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What do they mean?</a:t>
            </a:r>
            <a:endParaRPr lang="en-US" i="1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2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Answers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b="1" dirty="0">
                <a:solidFill>
                  <a:schemeClr val="accent2"/>
                </a:solidFill>
              </a:rPr>
              <a:t> False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 c(5, 7, 9)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6936828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 err="1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Selamat</a:t>
            </a: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 Pagi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9BD7-D08E-E57A-018B-C9FFDE60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8" y="1118747"/>
            <a:ext cx="5255172" cy="2627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ith a frog on her nose&#10;&#10;Description automatically generated">
            <a:extLst>
              <a:ext uri="{FF2B5EF4-FFF2-40B4-BE49-F238E27FC236}">
                <a16:creationId xmlns:a16="http://schemas.microsoft.com/office/drawing/2014/main" id="{A6029DCF-FB20-B8BF-BA56-444FD353C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93">
            <a:off x="7516270" y="3511451"/>
            <a:ext cx="1925454" cy="2503836"/>
          </a:xfrm>
          <a:prstGeom prst="roundRect">
            <a:avLst>
              <a:gd name="adj" fmla="val 8090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45768D03-19EC-36B9-DACC-33DFFEB3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3853">
            <a:off x="9536880" y="3691114"/>
            <a:ext cx="1857826" cy="2477101"/>
          </a:xfrm>
          <a:prstGeom prst="roundRect">
            <a:avLst>
              <a:gd name="adj" fmla="val 12877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1210898" y="1972806"/>
            <a:ext cx="5380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Nova Light" panose="020B0304020202020204" pitchFamily="34" charset="0"/>
              </a:rPr>
              <a:t>Postdoctoral research associate working in the Museum of Zoology at the University of Cambridge in collaboration with IPB university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r>
              <a:rPr lang="en-GB" sz="2000" dirty="0">
                <a:latin typeface="Arial Nova Light" panose="020B0304020202020204" pitchFamily="34" charset="0"/>
              </a:rPr>
              <a:t>I work on the RERTA project with industrial and smallholder palm oil plantations to develop better sustainability strategies along waterways</a:t>
            </a:r>
          </a:p>
        </p:txBody>
      </p:sp>
    </p:spTree>
    <p:extLst>
      <p:ext uri="{BB962C8B-B14F-4D97-AF65-F5344CB8AC3E}">
        <p14:creationId xmlns:p14="http://schemas.microsoft.com/office/powerpoint/2010/main" val="4035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Now try: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Loading in a dataset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59D1C-8456-90D0-3700-2EF4A1FF2E15}"/>
              </a:ext>
            </a:extLst>
          </p:cNvPr>
          <p:cNvSpPr txBox="1"/>
          <p:nvPr/>
        </p:nvSpPr>
        <p:spPr>
          <a:xfrm>
            <a:off x="1122036" y="2576859"/>
            <a:ext cx="692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Go to: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https://ourcodingclub.github.io/tutorials/intro-to-r/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62F92-9276-B104-DFD0-FFA9EA0F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2228819"/>
            <a:ext cx="3835400" cy="383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69BDC-4D7B-C747-AFF0-975ED5F55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87" t="12195" r="28333" b="9815"/>
          <a:stretch/>
        </p:blipFill>
        <p:spPr>
          <a:xfrm>
            <a:off x="2679700" y="4146519"/>
            <a:ext cx="3251200" cy="21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Introduction to GitHub</a:t>
            </a:r>
            <a:endParaRPr lang="en-US" sz="5400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802832" y="3041791"/>
            <a:ext cx="5894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ova Light" panose="020B0304020202020204" pitchFamily="34" charset="0"/>
              </a:rPr>
              <a:t>A platform for </a:t>
            </a:r>
            <a:r>
              <a:rPr lang="en-US" sz="4000" b="1" dirty="0">
                <a:latin typeface="Arial Nova Light" panose="020B0304020202020204" pitchFamily="34" charset="0"/>
              </a:rPr>
              <a:t>sharing, storing, and collaborating </a:t>
            </a:r>
            <a:r>
              <a:rPr lang="en-US" sz="4000" dirty="0">
                <a:latin typeface="Arial Nova Light" panose="020B0304020202020204" pitchFamily="34" charset="0"/>
              </a:rPr>
              <a:t>on code projects. 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7879080" y="2575592"/>
            <a:ext cx="2873675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527BF-4D0F-BCFE-12CF-7066F36721B8}"/>
              </a:ext>
            </a:extLst>
          </p:cNvPr>
          <p:cNvSpPr txBox="1"/>
          <p:nvPr/>
        </p:nvSpPr>
        <p:spPr>
          <a:xfrm>
            <a:off x="9879597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5) Share/ collaborate</a:t>
            </a:r>
          </a:p>
        </p:txBody>
      </p:sp>
      <p:pic>
        <p:nvPicPr>
          <p:cNvPr id="16" name="Graphic 15" descr="Viral outline">
            <a:extLst>
              <a:ext uri="{FF2B5EF4-FFF2-40B4-BE49-F238E27FC236}">
                <a16:creationId xmlns:a16="http://schemas.microsoft.com/office/drawing/2014/main" id="{F530F0AC-6BF3-BE55-C589-D8ABC4D85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111" y="3850159"/>
            <a:ext cx="1444053" cy="1289267"/>
          </a:xfrm>
          <a:prstGeom prst="rect">
            <a:avLst/>
          </a:prstGeom>
        </p:spPr>
      </p:pic>
      <p:pic>
        <p:nvPicPr>
          <p:cNvPr id="18" name="Graphic 17" descr="Share outline">
            <a:extLst>
              <a:ext uri="{FF2B5EF4-FFF2-40B4-BE49-F238E27FC236}">
                <a16:creationId xmlns:a16="http://schemas.microsoft.com/office/drawing/2014/main" id="{F4E7A5D6-5446-AC01-A2BE-9CA055315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9463" y="3491221"/>
            <a:ext cx="707886" cy="707886"/>
          </a:xfrm>
          <a:prstGeom prst="rect">
            <a:avLst/>
          </a:prstGeom>
        </p:spPr>
      </p:pic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Why bother using GitHub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Keep a record of your work, revisit old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Share code and collaborate more easily.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Publish code in journals.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Online backup/ archive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Use other’s work for your own projects</a:t>
            </a:r>
          </a:p>
        </p:txBody>
      </p:sp>
      <p:pic>
        <p:nvPicPr>
          <p:cNvPr id="12" name="Graphic 11" descr="Beginning outline">
            <a:extLst>
              <a:ext uri="{FF2B5EF4-FFF2-40B4-BE49-F238E27FC236}">
                <a16:creationId xmlns:a16="http://schemas.microsoft.com/office/drawing/2014/main" id="{D709FE0E-5171-19E8-5CA6-09765517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360" y="2150764"/>
            <a:ext cx="1049788" cy="1049788"/>
          </a:xfrm>
          <a:prstGeom prst="rect">
            <a:avLst/>
          </a:prstGeom>
        </p:spPr>
      </p:pic>
      <p:pic>
        <p:nvPicPr>
          <p:cNvPr id="16" name="Graphic 15" descr="Download outline">
            <a:extLst>
              <a:ext uri="{FF2B5EF4-FFF2-40B4-BE49-F238E27FC236}">
                <a16:creationId xmlns:a16="http://schemas.microsoft.com/office/drawing/2014/main" id="{277B447D-6054-5DE9-DD85-7B7B1982A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947" y="2035556"/>
            <a:ext cx="1221417" cy="1221417"/>
          </a:xfrm>
          <a:prstGeom prst="rect">
            <a:avLst/>
          </a:prstGeom>
        </p:spPr>
      </p:pic>
      <p:pic>
        <p:nvPicPr>
          <p:cNvPr id="19" name="Graphic 18" descr="Open book outline">
            <a:extLst>
              <a:ext uri="{FF2B5EF4-FFF2-40B4-BE49-F238E27FC236}">
                <a16:creationId xmlns:a16="http://schemas.microsoft.com/office/drawing/2014/main" id="{C7B8A2B1-9F68-2EEE-63C2-1DA478CD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424" y="4692767"/>
            <a:ext cx="1298640" cy="1298640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96368E5C-E748-2668-C86E-37B2B053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7360" y="3454749"/>
            <a:ext cx="1049788" cy="1049788"/>
          </a:xfrm>
          <a:prstGeom prst="rect">
            <a:avLst/>
          </a:prstGeom>
        </p:spPr>
      </p:pic>
      <p:pic>
        <p:nvPicPr>
          <p:cNvPr id="27" name="Graphic 26" descr="Filing Box Archive outline">
            <a:extLst>
              <a:ext uri="{FF2B5EF4-FFF2-40B4-BE49-F238E27FC236}">
                <a16:creationId xmlns:a16="http://schemas.microsoft.com/office/drawing/2014/main" id="{033600EF-2D69-9210-6CED-0C755B4DA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388" y="3242297"/>
            <a:ext cx="1049788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Overview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1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905158-52AD-0349-A605-633FDC58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30271"/>
          <a:stretch/>
        </p:blipFill>
        <p:spPr bwMode="auto">
          <a:xfrm>
            <a:off x="1901438" y="2245852"/>
            <a:ext cx="8249984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9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504688" y="2612989"/>
            <a:ext cx="5849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GitHub Desktop is a friendly interface for working with GitHub repos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Here you can create a new repo locally, clone repos, and push to your GitHub account online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C7CA4F4-1E23-74B4-BA59-C8C69186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012996"/>
            <a:ext cx="3508310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995037" y="2158077"/>
            <a:ext cx="102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 Nova Light" panose="020B0304020202020204" pitchFamily="34" charset="0"/>
              </a:rPr>
              <a:t>Download GitHub Desktop (this will also download Git)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https://docs.github.com/en/desktop/installing-and-authenticating-to-github-desktop/setting-up-github-desktop#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DFA7-9CD2-0D8B-1944-49D90566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80" t="12222" r="4999" b="3518"/>
          <a:stretch/>
        </p:blipFill>
        <p:spPr>
          <a:xfrm>
            <a:off x="982022" y="3359696"/>
            <a:ext cx="6426200" cy="336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BA43-C2AE-BCDD-346C-6497DE92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63" y="313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2)   Authenticate by signing in (you’ll need to create an account if you don’t have one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https://docs.github.com/en/desktop/installing-and-authenticating-to-github-desktop/authenticating-to-github-in-github-desktop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4ED3-6FE0-892B-F76E-8C70949C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3358406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3)   Create a new repository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57D0B-D178-6245-F223-65048FD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r="71771" b="86360"/>
          <a:stretch/>
        </p:blipFill>
        <p:spPr>
          <a:xfrm>
            <a:off x="914399" y="3365190"/>
            <a:ext cx="4619067" cy="149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5864C-2315-532D-13F3-D4518F88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8" t="22407" r="33474" b="21296"/>
          <a:stretch/>
        </p:blipFill>
        <p:spPr>
          <a:xfrm>
            <a:off x="6584950" y="1215897"/>
            <a:ext cx="4051300" cy="4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4)   Save R file to new repo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E46-2457-3B88-D3A6-BB289882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r="46772" b="59074"/>
          <a:stretch/>
        </p:blipFill>
        <p:spPr>
          <a:xfrm>
            <a:off x="2040576" y="2999332"/>
            <a:ext cx="5969000" cy="2806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>
            <a:off x="1511300" y="3106405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5)   Check that the new file/ edits have been picked up by </a:t>
            </a:r>
            <a:r>
              <a:rPr lang="en-US" sz="2400" dirty="0" err="1">
                <a:latin typeface="Arial Nova Light" panose="020B0304020202020204" pitchFamily="34" charset="0"/>
              </a:rPr>
              <a:t>github</a:t>
            </a:r>
            <a:r>
              <a:rPr lang="en-US" sz="2400" dirty="0">
                <a:latin typeface="Arial Nova Light" panose="020B0304020202020204" pitchFamily="34" charset="0"/>
              </a:rPr>
              <a:t> desktop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B61E0-1FFD-8CB1-D0E9-BD715649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7" r="40521"/>
          <a:stretch/>
        </p:blipFill>
        <p:spPr>
          <a:xfrm>
            <a:off x="6370329" y="1051968"/>
            <a:ext cx="5287175" cy="5376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9214633" y="3013390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FDF-3553-9F1C-B2F2-07E5F061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0" t="1930" r="67500"/>
          <a:stretch/>
        </p:blipFill>
        <p:spPr>
          <a:xfrm>
            <a:off x="6667133" y="132318"/>
            <a:ext cx="3416300" cy="6725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6)   Write a description for the commit (try to be informative!)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7576334" y="5464104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E11D537-A869-62BC-2984-BA4A4A1CB516}"/>
              </a:ext>
            </a:extLst>
          </p:cNvPr>
          <p:cNvSpPr/>
          <p:nvPr/>
        </p:nvSpPr>
        <p:spPr>
          <a:xfrm rot="10800000">
            <a:off x="6828779" y="54355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6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7)   Push the commit to GitHub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NB: it says publish the first time but it will say push after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59947-8D2A-59A9-D2C8-BE474AEE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0" r="44863" b="14564"/>
          <a:stretch/>
        </p:blipFill>
        <p:spPr>
          <a:xfrm>
            <a:off x="5211330" y="529234"/>
            <a:ext cx="6265033" cy="5859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10146646" y="1155848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6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only the first time: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check details are correct and decide if you want the repo to be public or not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…. then publish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B4F98-08A9-68E6-A50B-DD9591FF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74" t="28240" r="32305" b="27408"/>
          <a:stretch/>
        </p:blipFill>
        <p:spPr>
          <a:xfrm>
            <a:off x="5965456" y="1614320"/>
            <a:ext cx="5238413" cy="42403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962379" y="4970906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88900" y="2290042"/>
            <a:ext cx="582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Check the repo is online!!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To check, go to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github.com/[USERNAME]/[REPO-NAME]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1975-E30F-540C-575F-FA444E18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6" t="4630" r="28578" b="13640"/>
          <a:stretch/>
        </p:blipFill>
        <p:spPr>
          <a:xfrm>
            <a:off x="5700090" y="1735522"/>
            <a:ext cx="5821020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This lesson’s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12184" y="2807691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The repo created just now containing slides and links to tutorials: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https://github.com/BeckyHeath/IPB-coding-in-R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FD0BC-E94A-8D9E-64B8-B4A56ED9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03555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Rest of the session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31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Plan for the rest of the session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2207592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Work through tutorials online at your own pace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5F679-BD81-D5F4-BDB3-288E5BA3B69A}"/>
              </a:ext>
            </a:extLst>
          </p:cNvPr>
          <p:cNvSpPr txBox="1"/>
          <p:nvPr/>
        </p:nvSpPr>
        <p:spPr>
          <a:xfrm>
            <a:off x="4768070" y="4768850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Try to find solutions online (next section).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02FD-26C5-85B1-548F-AA4005B78C0B}"/>
              </a:ext>
            </a:extLst>
          </p:cNvPr>
          <p:cNvSpPr txBox="1"/>
          <p:nvPr/>
        </p:nvSpPr>
        <p:spPr>
          <a:xfrm>
            <a:off x="7328548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Ask for help if you can’t find a solution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DFA41-1EDC-D922-B793-46E44FCECEAD}"/>
              </a:ext>
            </a:extLst>
          </p:cNvPr>
          <p:cNvSpPr/>
          <p:nvPr/>
        </p:nvSpPr>
        <p:spPr>
          <a:xfrm>
            <a:off x="4968037" y="2262391"/>
            <a:ext cx="2103934" cy="2117813"/>
          </a:xfrm>
          <a:prstGeom prst="ellipse">
            <a:avLst/>
          </a:prstGeom>
          <a:solidFill>
            <a:srgbClr val="FBC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43AB61-8194-2773-6CB2-FDB792C9B80B}"/>
              </a:ext>
            </a:extLst>
          </p:cNvPr>
          <p:cNvSpPr/>
          <p:nvPr/>
        </p:nvSpPr>
        <p:spPr>
          <a:xfrm>
            <a:off x="2411188" y="2262391"/>
            <a:ext cx="2103934" cy="2117813"/>
          </a:xfrm>
          <a:prstGeom prst="ellipse">
            <a:avLst/>
          </a:prstGeom>
          <a:solidFill>
            <a:srgbClr val="FD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019097-39D4-2CF1-217B-777604FC4053}"/>
              </a:ext>
            </a:extLst>
          </p:cNvPr>
          <p:cNvSpPr/>
          <p:nvPr/>
        </p:nvSpPr>
        <p:spPr>
          <a:xfrm>
            <a:off x="7524886" y="2262391"/>
            <a:ext cx="2103934" cy="2117813"/>
          </a:xfrm>
          <a:prstGeom prst="ellipse">
            <a:avLst/>
          </a:prstGeom>
          <a:solidFill>
            <a:srgbClr val="F8A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00791E2C-2757-7449-F200-497A7718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2842326"/>
            <a:ext cx="914400" cy="914400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CBE7C604-B8CE-2770-7F93-B890158F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567" y="2842326"/>
            <a:ext cx="914400" cy="914400"/>
          </a:xfrm>
          <a:prstGeom prst="rect">
            <a:avLst/>
          </a:prstGeom>
        </p:spPr>
      </p:pic>
      <p:pic>
        <p:nvPicPr>
          <p:cNvPr id="22" name="Graphic 21" descr="Programmer female with solid fill">
            <a:extLst>
              <a:ext uri="{FF2B5EF4-FFF2-40B4-BE49-F238E27FC236}">
                <a16:creationId xmlns:a16="http://schemas.microsoft.com/office/drawing/2014/main" id="{0A2AC3C9-6079-F315-A20A-6EDA3C0C7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7734" y="284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error messages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The fastest and easiest way to debug code in R is to type the error message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into google and test out solutions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Best to use public forums such as “cross check”, “stack overflow” and “stack exchange”. </a:t>
            </a:r>
          </a:p>
        </p:txBody>
      </p:sp>
      <p:pic>
        <p:nvPicPr>
          <p:cNvPr id="19458" name="Picture 2" descr="Code completion error · Issue #2144 · rstudio/rstudio · GitHub">
            <a:extLst>
              <a:ext uri="{FF2B5EF4-FFF2-40B4-BE49-F238E27FC236}">
                <a16:creationId xmlns:a16="http://schemas.microsoft.com/office/drawing/2014/main" id="{C0254C46-D6A9-BB07-80FD-7916C0AE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936688"/>
            <a:ext cx="521908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AI for debugging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Chat GPT is an algorithm that is really good at picking out patterns in human language.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It is very good at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sounding correct</a:t>
            </a:r>
            <a:r>
              <a:rPr lang="en-US" sz="2400" dirty="0">
                <a:latin typeface="Arial Nova Light" panose="020B0304020202020204" pitchFamily="34" charset="0"/>
              </a:rPr>
              <a:t>, and is very often good at finding simple solutions, but not complex issues.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Chat GPT gets stuff wrong a </a:t>
            </a:r>
            <a:r>
              <a:rPr lang="en-US" sz="2400" i="1" dirty="0">
                <a:latin typeface="Arial Nova Light" panose="020B0304020202020204" pitchFamily="34" charset="0"/>
              </a:rPr>
              <a:t>lot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</a:p>
        </p:txBody>
      </p:sp>
      <p:pic>
        <p:nvPicPr>
          <p:cNvPr id="20482" name="Picture 2" descr="Chat Gpt App Logo Stock Illustrations – 83 Chat Gpt App Logo ...">
            <a:extLst>
              <a:ext uri="{FF2B5EF4-FFF2-40B4-BE49-F238E27FC236}">
                <a16:creationId xmlns:a16="http://schemas.microsoft.com/office/drawing/2014/main" id="{29A5E929-3135-1B93-BB60-C584DF5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24" y="2170895"/>
            <a:ext cx="3654614" cy="36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560E-A9ED-FC52-CA82-91054DF0F431}"/>
              </a:ext>
            </a:extLst>
          </p:cNvPr>
          <p:cNvSpPr txBox="1">
            <a:spLocks/>
          </p:cNvSpPr>
          <p:nvPr/>
        </p:nvSpPr>
        <p:spPr>
          <a:xfrm rot="1305340">
            <a:off x="6089891" y="4095702"/>
            <a:ext cx="7735093" cy="1453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BF81"/>
                </a:solidFill>
                <a:latin typeface="Aptos Black" panose="020F0502020204030204" pitchFamily="34" charset="0"/>
              </a:rPr>
              <a:t>USE WITH CAUTION</a:t>
            </a:r>
            <a:endParaRPr lang="en-US" sz="4000" b="1" dirty="0">
              <a:solidFill>
                <a:srgbClr val="FFBF8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2" y="1833938"/>
            <a:ext cx="62468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1- R Basics : All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2 – Data Manipulation: Basic Data Manipulation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3 – Data Manipulation: Efficient Data Manipulation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4– Data Visualisation: Basic Part1 and Part2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5 – Modelling: From distributions to Linear Models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6 – Modelling: Introduction to model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8C6C-C072-4380-8072-996E722C5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87" t="12195" r="28333" b="9815"/>
          <a:stretch/>
        </p:blipFill>
        <p:spPr>
          <a:xfrm>
            <a:off x="6385168" y="0"/>
            <a:ext cx="3251200" cy="2129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09113-88F9-02CC-4C54-D0550EE56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368" y="2617624"/>
            <a:ext cx="3114432" cy="31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do we mean by coding?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9" name="Graphic 18" descr="Clipboard Checked with solid fill">
            <a:extLst>
              <a:ext uri="{FF2B5EF4-FFF2-40B4-BE49-F238E27FC236}">
                <a16:creationId xmlns:a16="http://schemas.microsoft.com/office/drawing/2014/main" id="{3B9FFCA3-3213-9B0A-2103-CFF14651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870" y="2469328"/>
            <a:ext cx="2770094" cy="2770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122036" y="2136926"/>
            <a:ext cx="6928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Writing code is essentially writing a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list of instructions </a:t>
            </a:r>
            <a:r>
              <a:rPr lang="en-US" sz="2400" dirty="0">
                <a:latin typeface="Arial Nova Light" panose="020B0304020202020204" pitchFamily="34" charset="0"/>
              </a:rPr>
              <a:t>for a computer to follow.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Computers operate using 1s and 0s so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programming languages </a:t>
            </a:r>
            <a:r>
              <a:rPr lang="en-US" sz="2400" dirty="0">
                <a:latin typeface="Arial Nova Light" panose="020B0304020202020204" pitchFamily="34" charset="0"/>
              </a:rPr>
              <a:t>are used as a bridge between the user and the system.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Algorithms/scripts are just chunks of code that have been written to tell a computer how to accomplish certain tasks. </a:t>
            </a:r>
          </a:p>
        </p:txBody>
      </p:sp>
    </p:spTree>
    <p:extLst>
      <p:ext uri="{BB962C8B-B14F-4D97-AF65-F5344CB8AC3E}">
        <p14:creationId xmlns:p14="http://schemas.microsoft.com/office/powerpoint/2010/main" val="196309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Uses for coding in data science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Clean, extract, or </a:t>
            </a:r>
            <a:r>
              <a:rPr lang="en-US" sz="2400" dirty="0" err="1">
                <a:latin typeface="Arial Nova Light" panose="020B0304020202020204" pitchFamily="34" charset="0"/>
              </a:rPr>
              <a:t>organise</a:t>
            </a:r>
            <a:r>
              <a:rPr lang="en-US" sz="2400" dirty="0">
                <a:latin typeface="Arial Nova Light" panose="020B0304020202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models and perform 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professional data </a:t>
            </a:r>
            <a:r>
              <a:rPr lang="en-US" sz="2400" dirty="0" err="1">
                <a:latin typeface="Arial Nova Light" panose="020B0304020202020204" pitchFamily="34" charset="0"/>
              </a:rPr>
              <a:t>visualisations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9043-5AC5-5FE1-8B6C-FA26AC39CE26}"/>
              </a:ext>
            </a:extLst>
          </p:cNvPr>
          <p:cNvSpPr txBox="1"/>
          <p:nvPr/>
        </p:nvSpPr>
        <p:spPr>
          <a:xfrm>
            <a:off x="7808176" y="5084443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Machine learning, big data, predictive modelling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Create </a:t>
            </a:r>
            <a:r>
              <a:rPr lang="en-US" sz="2400" dirty="0" err="1">
                <a:latin typeface="Arial Nova Light" panose="020B0304020202020204" pitchFamily="34" charset="0"/>
              </a:rPr>
              <a:t>reproducable</a:t>
            </a:r>
            <a:r>
              <a:rPr lang="en-US" sz="2400" dirty="0">
                <a:latin typeface="Arial Nova Light" panose="020B0304020202020204" pitchFamily="34" charset="0"/>
              </a:rPr>
              <a:t> analysis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Automate tasks and do things more quickly 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5C74DFE6-9DC1-E49D-2686-6ECA624A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786" y="4980767"/>
            <a:ext cx="914400" cy="914400"/>
          </a:xfrm>
          <a:prstGeom prst="rect">
            <a:avLst/>
          </a:prstGeom>
        </p:spPr>
      </p:pic>
      <p:pic>
        <p:nvPicPr>
          <p:cNvPr id="13" name="Graphic 12" descr="Share with solid fill">
            <a:extLst>
              <a:ext uri="{FF2B5EF4-FFF2-40B4-BE49-F238E27FC236}">
                <a16:creationId xmlns:a16="http://schemas.microsoft.com/office/drawing/2014/main" id="{D8BAF748-8146-4342-02B6-43567399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3786" y="3561190"/>
            <a:ext cx="914400" cy="91440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53019ABC-2D91-6A28-3C96-69CD8C9E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786" y="2207400"/>
            <a:ext cx="914400" cy="914400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F2AC1A4D-D450-F69B-CA6C-DA2772640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1015" y="363801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AD4CFE6-9590-9676-E23B-9B6E75703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015" y="4997182"/>
            <a:ext cx="914400" cy="914400"/>
          </a:xfrm>
          <a:prstGeom prst="rect">
            <a:avLst/>
          </a:prstGeom>
        </p:spPr>
      </p:pic>
      <p:pic>
        <p:nvPicPr>
          <p:cNvPr id="23" name="Graphic 22" descr="Mop and bucket with solid fill">
            <a:extLst>
              <a:ext uri="{FF2B5EF4-FFF2-40B4-BE49-F238E27FC236}">
                <a16:creationId xmlns:a16="http://schemas.microsoft.com/office/drawing/2014/main" id="{BDF0AA73-AE1E-DBC4-FA51-195240DBA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71015" y="2237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about R?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760626" y="2290042"/>
            <a:ext cx="6902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R is the most commonly used programming language for data analysis in ecology and biosciences. </a:t>
            </a:r>
          </a:p>
          <a:p>
            <a:endParaRPr lang="en-US" sz="2400" dirty="0">
              <a:highlight>
                <a:srgbClr val="FBCB9B"/>
              </a:highlight>
              <a:latin typeface="Arial Nova Light" panose="020B0304020202020204" pitchFamily="34" charset="0"/>
            </a:endParaRPr>
          </a:p>
          <a:p>
            <a:r>
              <a:rPr lang="en-US" sz="2400" dirty="0">
                <a:highlight>
                  <a:srgbClr val="FBCB9B"/>
                </a:highlight>
                <a:latin typeface="Arial Nova Light" panose="020B0304020202020204" pitchFamily="34" charset="0"/>
              </a:rPr>
              <a:t>R is specifically designed for statistical analysis</a:t>
            </a:r>
            <a:r>
              <a:rPr lang="en-US" sz="2400" dirty="0">
                <a:latin typeface="Arial Nova Light" panose="020B0304020202020204" pitchFamily="34" charset="0"/>
              </a:rPr>
              <a:t>, so it’s particularly powerful with </a:t>
            </a:r>
            <a:r>
              <a:rPr lang="en-US" sz="2400" b="1" dirty="0">
                <a:latin typeface="Arial Nova Light" panose="020B0304020202020204" pitchFamily="34" charset="0"/>
              </a:rPr>
              <a:t>data visualisation, data manipulation, modelling and visualisation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  <a:p>
            <a:r>
              <a:rPr lang="en-GB" sz="2400" dirty="0">
                <a:latin typeface="Arial Nova Light" panose="020B0304020202020204" pitchFamily="34" charset="0"/>
              </a:rPr>
              <a:t>It’s completely open source (free!) 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06" y="2400468"/>
            <a:ext cx="3719468" cy="28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5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R vs. R studio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2689293"/>
            <a:ext cx="2652181" cy="2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648863" y="5016512"/>
            <a:ext cx="159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Language</a:t>
            </a:r>
          </a:p>
        </p:txBody>
      </p:sp>
      <p:pic>
        <p:nvPicPr>
          <p:cNvPr id="3076" name="Picture 4" descr="RStudio Logo Usage Guidelines - RStudio">
            <a:extLst>
              <a:ext uri="{FF2B5EF4-FFF2-40B4-BE49-F238E27FC236}">
                <a16:creationId xmlns:a16="http://schemas.microsoft.com/office/drawing/2014/main" id="{DC52A490-E33C-7735-E3A1-EF1E703A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9293"/>
            <a:ext cx="5270562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18276-B72C-AF13-0B5A-11BE1E2B524E}"/>
              </a:ext>
            </a:extLst>
          </p:cNvPr>
          <p:cNvSpPr txBox="1"/>
          <p:nvPr/>
        </p:nvSpPr>
        <p:spPr>
          <a:xfrm>
            <a:off x="7604644" y="4648233"/>
            <a:ext cx="324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 software platform for writing and using R scripts </a:t>
            </a:r>
          </a:p>
        </p:txBody>
      </p:sp>
    </p:spTree>
    <p:extLst>
      <p:ext uri="{BB962C8B-B14F-4D97-AF65-F5344CB8AC3E}">
        <p14:creationId xmlns:p14="http://schemas.microsoft.com/office/powerpoint/2010/main" val="24947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034850" y="4675115"/>
            <a:ext cx="2839211" cy="1697388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instructions directly here.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 </a:t>
            </a:r>
          </a:p>
          <a:p>
            <a:pPr algn="ctr"/>
            <a:r>
              <a:rPr lang="en-GB" dirty="0"/>
              <a:t>print(“hello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177155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6271</TotalTime>
  <Words>2452</Words>
  <Application>Microsoft Office PowerPoint</Application>
  <PresentationFormat>Widescreen</PresentationFormat>
  <Paragraphs>441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 Black</vt:lpstr>
      <vt:lpstr>Aptos Display</vt:lpstr>
      <vt:lpstr>Arial</vt:lpstr>
      <vt:lpstr>Arial Nova Light</vt:lpstr>
      <vt:lpstr>Calibri</vt:lpstr>
      <vt:lpstr>Calibri Light</vt:lpstr>
      <vt:lpstr>Courier New</vt:lpstr>
      <vt:lpstr>Office Theme</vt:lpstr>
      <vt:lpstr>Introduction to coding with R and GitHub</vt:lpstr>
      <vt:lpstr>Selamat Pagi</vt:lpstr>
      <vt:lpstr>Overview</vt:lpstr>
      <vt:lpstr>Introduction to coding and R</vt:lpstr>
      <vt:lpstr>What do we mean by coding?</vt:lpstr>
      <vt:lpstr>Uses for coding in data science?</vt:lpstr>
      <vt:lpstr>What about R?</vt:lpstr>
      <vt:lpstr>R vs. R studio?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Data Types using “typeof()”</vt:lpstr>
      <vt:lpstr>Common operators:  What do they mean?</vt:lpstr>
      <vt:lpstr>Common operators:  Answers</vt:lpstr>
      <vt:lpstr>Now try:  Loading in a dataset</vt:lpstr>
      <vt:lpstr>Introduction to GitHub</vt:lpstr>
      <vt:lpstr>GitHub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Why bother using GitHub?</vt:lpstr>
      <vt:lpstr>GitHub Core Concepts</vt:lpstr>
      <vt:lpstr>GitHub Core Concepts</vt:lpstr>
      <vt:lpstr>GitHub Desktop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GitHub Core Concepts</vt:lpstr>
      <vt:lpstr>Getting started with GitHub</vt:lpstr>
      <vt:lpstr>Getting started with GitHub</vt:lpstr>
      <vt:lpstr>Getting started with GitHub</vt:lpstr>
      <vt:lpstr>This lesson’s repo</vt:lpstr>
      <vt:lpstr>Rest of the session</vt:lpstr>
      <vt:lpstr>Plan for the rest of the session</vt:lpstr>
      <vt:lpstr>Where to find help</vt:lpstr>
      <vt:lpstr>Using error messages?</vt:lpstr>
      <vt:lpstr>Using AI for debugging?</vt:lpstr>
      <vt:lpstr>Selected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Monitoring with Acoustics and Machine Learning</dc:title>
  <dc:creator>Becky Heath</dc:creator>
  <cp:lastModifiedBy>Becky Heath</cp:lastModifiedBy>
  <cp:revision>40</cp:revision>
  <cp:lastPrinted>2024-07-10T15:30:48Z</cp:lastPrinted>
  <dcterms:created xsi:type="dcterms:W3CDTF">2023-09-19T06:01:01Z</dcterms:created>
  <dcterms:modified xsi:type="dcterms:W3CDTF">2024-08-30T02:46:52Z</dcterms:modified>
</cp:coreProperties>
</file>